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9" r:id="rId12"/>
    <p:sldId id="271" r:id="rId13"/>
    <p:sldId id="272" r:id="rId14"/>
    <p:sldId id="276" r:id="rId15"/>
    <p:sldId id="274" r:id="rId16"/>
    <p:sldId id="275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594C"/>
    <a:srgbClr val="FE877E"/>
    <a:srgbClr val="810A01"/>
    <a:srgbClr val="B30E01"/>
    <a:srgbClr val="ED1201"/>
    <a:srgbClr val="FF1D1D"/>
    <a:srgbClr val="B17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mer\Desktop\North%20Star\Cement%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mer\Desktop\North%20Star\Cement%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Energy supply for mixing and compounding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7CD-4D62-8203-0228DD10165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7CD-4D62-8203-0228DD10165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7CD-4D62-8203-0228DD10165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7CD-4D62-8203-0228DD10165A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CD-4D62-8203-0228DD10165A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Sheet6!$A$8:$A$11</c:f>
              <c:strCache>
                <c:ptCount val="4"/>
                <c:pt idx="0">
                  <c:v>Electricity</c:v>
                </c:pt>
                <c:pt idx="1">
                  <c:v>Steam for the proesses</c:v>
                </c:pt>
                <c:pt idx="2">
                  <c:v>Steam for heating</c:v>
                </c:pt>
                <c:pt idx="3">
                  <c:v>Compressed Air</c:v>
                </c:pt>
              </c:strCache>
            </c:strRef>
          </c:cat>
          <c:val>
            <c:numRef>
              <c:f>Sheet6!$B$8:$B$11</c:f>
              <c:numCache>
                <c:formatCode>0%</c:formatCode>
                <c:ptCount val="4"/>
                <c:pt idx="0">
                  <c:v>0.46</c:v>
                </c:pt>
                <c:pt idx="1">
                  <c:v>0</c:v>
                </c:pt>
                <c:pt idx="2">
                  <c:v>0.49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7CD-4D62-8203-0228DD10165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Sheet6!$B$1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Sheet6!$A$2:$A$5</c:f>
              <c:strCache>
                <c:ptCount val="4"/>
                <c:pt idx="0">
                  <c:v>Electricity</c:v>
                </c:pt>
                <c:pt idx="1">
                  <c:v>Steam for the proesses</c:v>
                </c:pt>
                <c:pt idx="2">
                  <c:v>Steam for heating</c:v>
                </c:pt>
                <c:pt idx="3">
                  <c:v>Compressed Air</c:v>
                </c:pt>
              </c:strCache>
            </c:strRef>
          </c:cat>
          <c:val>
            <c:numRef>
              <c:f>Sheet6!$B$2:$B$5</c:f>
              <c:numCache>
                <c:formatCode>0.00%</c:formatCode>
                <c:ptCount val="4"/>
                <c:pt idx="0">
                  <c:v>0.51900000000000002</c:v>
                </c:pt>
                <c:pt idx="1">
                  <c:v>1E-3</c:v>
                </c:pt>
                <c:pt idx="2" formatCode="0%">
                  <c:v>0.43</c:v>
                </c:pt>
                <c:pt idx="3" formatCode="0%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DC-4567-88BF-F1A9A6551E3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80958240"/>
        <c:axId val="280946592"/>
      </c:barChart>
      <c:catAx>
        <c:axId val="28095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946592"/>
        <c:crosses val="autoZero"/>
        <c:auto val="1"/>
        <c:lblAlgn val="ctr"/>
        <c:lblOffset val="100"/>
        <c:noMultiLvlLbl val="0"/>
      </c:catAx>
      <c:valAx>
        <c:axId val="28094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958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Energy Consumption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Sheet1!$A$1:$A$3</c:f>
              <c:strCache>
                <c:ptCount val="3"/>
                <c:pt idx="0">
                  <c:v>Preparation of Materials</c:v>
                </c:pt>
                <c:pt idx="1">
                  <c:v>Calendaring</c:v>
                </c:pt>
                <c:pt idx="2">
                  <c:v>Vulcanization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>
                  <c:v>0.65</c:v>
                </c:pt>
                <c:pt idx="1">
                  <c:v>0.77</c:v>
                </c:pt>
                <c:pt idx="2">
                  <c:v>2.54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1F-4098-940B-FD8BD124A49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434024351"/>
        <c:axId val="1434024767"/>
      </c:barChart>
      <c:catAx>
        <c:axId val="1434024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4024767"/>
        <c:crosses val="autoZero"/>
        <c:auto val="1"/>
        <c:lblAlgn val="ctr"/>
        <c:lblOffset val="100"/>
        <c:noMultiLvlLbl val="0"/>
      </c:catAx>
      <c:valAx>
        <c:axId val="1434024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kWh/Kg of Tyre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4024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Energy Consumption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Sheet1!$A$1:$A$3</c:f>
              <c:strCache>
                <c:ptCount val="3"/>
                <c:pt idx="0">
                  <c:v>Preparation of Materials</c:v>
                </c:pt>
                <c:pt idx="1">
                  <c:v>Calendaring</c:v>
                </c:pt>
                <c:pt idx="2">
                  <c:v>Vulcanization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>
                  <c:v>0.65</c:v>
                </c:pt>
                <c:pt idx="1">
                  <c:v>0.77</c:v>
                </c:pt>
                <c:pt idx="2">
                  <c:v>2.54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DD-434D-A08B-161CF320C34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434024351"/>
        <c:axId val="1434024767"/>
      </c:barChart>
      <c:catAx>
        <c:axId val="143402435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Major Process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4024767"/>
        <c:crosses val="autoZero"/>
        <c:auto val="1"/>
        <c:lblAlgn val="ctr"/>
        <c:lblOffset val="100"/>
        <c:noMultiLvlLbl val="0"/>
      </c:catAx>
      <c:valAx>
        <c:axId val="1434024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kWh/Kg of Tyre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4024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Energy Consumption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Sheet1!$A$1:$A$3</c:f>
              <c:strCache>
                <c:ptCount val="3"/>
                <c:pt idx="0">
                  <c:v>Preparation of Materials</c:v>
                </c:pt>
                <c:pt idx="1">
                  <c:v>Calendaring</c:v>
                </c:pt>
                <c:pt idx="2">
                  <c:v>Vulcanization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>
                  <c:v>0.65</c:v>
                </c:pt>
                <c:pt idx="1">
                  <c:v>0.77</c:v>
                </c:pt>
                <c:pt idx="2">
                  <c:v>2.54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A8-49C1-9DF6-A9968C1DA9C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434024351"/>
        <c:axId val="1434024767"/>
      </c:barChart>
      <c:catAx>
        <c:axId val="143402435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Major Process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4024767"/>
        <c:crosses val="autoZero"/>
        <c:auto val="1"/>
        <c:lblAlgn val="ctr"/>
        <c:lblOffset val="100"/>
        <c:noMultiLvlLbl val="0"/>
      </c:catAx>
      <c:valAx>
        <c:axId val="1434024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kWh/Kg of Tyre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4024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236B9-105E-4012-B1FA-7A8797D2580A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6D6ED-4033-4449-848C-97B3BE4D6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91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6D6ED-4033-4449-848C-97B3BE4D62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47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41C5-88D5-45EF-9700-F8187F3A509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E2E8-FBAE-40BB-BB5C-DD413DE6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9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41C5-88D5-45EF-9700-F8187F3A509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E2E8-FBAE-40BB-BB5C-DD413DE6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09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41C5-88D5-45EF-9700-F8187F3A509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E2E8-FBAE-40BB-BB5C-DD413DE6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40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41C5-88D5-45EF-9700-F8187F3A509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E2E8-FBAE-40BB-BB5C-DD413DE6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00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41C5-88D5-45EF-9700-F8187F3A509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E2E8-FBAE-40BB-BB5C-DD413DE6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5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41C5-88D5-45EF-9700-F8187F3A509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E2E8-FBAE-40BB-BB5C-DD413DE6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01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41C5-88D5-45EF-9700-F8187F3A509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E2E8-FBAE-40BB-BB5C-DD413DE6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5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41C5-88D5-45EF-9700-F8187F3A509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E2E8-FBAE-40BB-BB5C-DD413DE6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07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41C5-88D5-45EF-9700-F8187F3A509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E2E8-FBAE-40BB-BB5C-DD413DE6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5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41C5-88D5-45EF-9700-F8187F3A509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E2E8-FBAE-40BB-BB5C-DD413DE6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47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41C5-88D5-45EF-9700-F8187F3A509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E2E8-FBAE-40BB-BB5C-DD413DE6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C41C5-88D5-45EF-9700-F8187F3A509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3E2E8-FBAE-40BB-BB5C-DD413DE6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6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102" y="0"/>
            <a:ext cx="2495898" cy="1162212"/>
          </a:xfrm>
          <a:prstGeom prst="rect">
            <a:avLst/>
          </a:prstGeom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484812" y="1327135"/>
            <a:ext cx="9144000" cy="850174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Energy </a:t>
            </a:r>
            <a:r>
              <a:rPr lang="en-US" sz="4800" b="1" dirty="0" smtClean="0">
                <a:solidFill>
                  <a:srgbClr val="FF0000"/>
                </a:solidFill>
              </a:rPr>
              <a:t>Audit-</a:t>
            </a:r>
            <a:r>
              <a:rPr lang="en-US" sz="4800" b="1" dirty="0" err="1" smtClean="0">
                <a:solidFill>
                  <a:srgbClr val="FF0000"/>
                </a:solidFill>
              </a:rPr>
              <a:t>Tyre</a:t>
            </a:r>
            <a:r>
              <a:rPr lang="en-US" sz="4800" b="1" dirty="0" smtClean="0">
                <a:solidFill>
                  <a:srgbClr val="FF0000"/>
                </a:solidFill>
              </a:rPr>
              <a:t> Manufacturing </a:t>
            </a:r>
            <a:endParaRPr lang="en-US" sz="4800" b="1" dirty="0">
              <a:solidFill>
                <a:srgbClr val="FF0000"/>
              </a:solidFill>
            </a:endParaRPr>
          </a:p>
          <a:p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42386"/>
            <a:ext cx="7746274" cy="2612570"/>
          </a:xfrm>
          <a:prstGeom prst="rect">
            <a:avLst/>
          </a:prstGeom>
        </p:spPr>
      </p:pic>
      <p:pic>
        <p:nvPicPr>
          <p:cNvPr id="5122" name="Picture 2" descr="Buy Tyre Summer Scorpion Xl 25545 R20 105y Pirelli Online in Namibia.  33437921133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1" r="14283"/>
          <a:stretch/>
        </p:blipFill>
        <p:spPr bwMode="auto">
          <a:xfrm>
            <a:off x="7874280" y="2342233"/>
            <a:ext cx="3069771" cy="271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574316"/>
            <a:ext cx="12192000" cy="1283684"/>
          </a:xfrm>
          <a:prstGeom prst="rect">
            <a:avLst/>
          </a:prstGeom>
          <a:solidFill>
            <a:srgbClr val="FE594C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4837" y="5882049"/>
            <a:ext cx="3357966" cy="542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https://www.besolgroup.com/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49829" y="5931440"/>
            <a:ext cx="3357966" cy="542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Date: September 22, 2022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097612"/>
            <a:ext cx="12192000" cy="47670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4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497" y="391252"/>
            <a:ext cx="7260771" cy="967286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Major processes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497" y="1645920"/>
            <a:ext cx="7260771" cy="453104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tyre</a:t>
            </a:r>
            <a:r>
              <a:rPr lang="en-US" dirty="0" smtClean="0"/>
              <a:t> production process consist of five sub processes. These include;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Material mixing and compounding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Material manufacturing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Tyre</a:t>
            </a:r>
            <a:r>
              <a:rPr lang="en-US" dirty="0" smtClean="0"/>
              <a:t> building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Valcunization</a:t>
            </a:r>
            <a:r>
              <a:rPr lang="en-US" dirty="0" smtClean="0"/>
              <a:t>-Curing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inspection</a:t>
            </a:r>
          </a:p>
        </p:txBody>
      </p:sp>
      <p:pic>
        <p:nvPicPr>
          <p:cNvPr id="1028" name="Picture 4" descr="3,644 Tyre Manufacturing Stock Photos, Pictures &amp; Royalty-Free Images - 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103" y="2259875"/>
            <a:ext cx="3857897" cy="222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en To Replace Your Tires: All You Need To Know | Bridgestone.co.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103" y="4501244"/>
            <a:ext cx="3857897" cy="235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103" y="143691"/>
            <a:ext cx="3857897" cy="211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7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65125"/>
            <a:ext cx="8712926" cy="888909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Tyre</a:t>
            </a:r>
            <a:r>
              <a:rPr lang="en-US" b="1" dirty="0">
                <a:solidFill>
                  <a:srgbClr val="FF0000"/>
                </a:solidFill>
              </a:rPr>
              <a:t> manufacturing process flow diagram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2" y="1528354"/>
            <a:ext cx="10711543" cy="49543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102" y="13063"/>
            <a:ext cx="2495898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5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953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Energy Supply for mixing and compounding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84" y="841063"/>
            <a:ext cx="5635171" cy="2578651"/>
          </a:xfrm>
        </p:spPr>
        <p:txBody>
          <a:bodyPr>
            <a:normAutofit/>
          </a:bodyPr>
          <a:lstStyle/>
          <a:p>
            <a:r>
              <a:rPr lang="en-US" dirty="0" smtClean="0"/>
              <a:t>In mixing and compounding  </a:t>
            </a:r>
            <a:r>
              <a:rPr lang="en-US" dirty="0"/>
              <a:t>process, electricity is needed the </a:t>
            </a:r>
            <a:r>
              <a:rPr lang="en-US" dirty="0" smtClean="0"/>
              <a:t>most. 1.7kWh/kg of </a:t>
            </a:r>
            <a:r>
              <a:rPr lang="en-US" dirty="0" err="1" smtClean="0"/>
              <a:t>tyre</a:t>
            </a:r>
            <a:r>
              <a:rPr lang="en-US" dirty="0" smtClean="0"/>
              <a:t> is required.</a:t>
            </a:r>
          </a:p>
          <a:p>
            <a:r>
              <a:rPr lang="en-US" dirty="0" smtClean="0"/>
              <a:t> The compounding and mixing department consumes 46% of total electrical energy.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7854924"/>
              </p:ext>
            </p:extLst>
          </p:nvPr>
        </p:nvGraphicFramePr>
        <p:xfrm>
          <a:off x="-207193" y="3590963"/>
          <a:ext cx="6274524" cy="2679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8016799"/>
              </p:ext>
            </p:extLst>
          </p:nvPr>
        </p:nvGraphicFramePr>
        <p:xfrm>
          <a:off x="6400800" y="1981476"/>
          <a:ext cx="5367130" cy="4288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102" y="0"/>
            <a:ext cx="2495898" cy="11622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46843" y="1438237"/>
            <a:ext cx="5054555" cy="55205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Energy Supply for mixing and compounding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95249" y="6261636"/>
            <a:ext cx="1796751" cy="55205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Ref: U.S. DOE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6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30" y="232229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Major Energy </a:t>
            </a: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onsumption </a:t>
            </a:r>
            <a:r>
              <a:rPr lang="en-US" b="1" dirty="0" smtClean="0">
                <a:solidFill>
                  <a:srgbClr val="FF0000"/>
                </a:solidFill>
              </a:rPr>
              <a:t>Processes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30" y="1707518"/>
            <a:ext cx="7678056" cy="2603226"/>
          </a:xfrm>
        </p:spPr>
        <p:txBody>
          <a:bodyPr>
            <a:normAutofit/>
          </a:bodyPr>
          <a:lstStyle/>
          <a:p>
            <a:r>
              <a:rPr lang="en-US" dirty="0" smtClean="0"/>
              <a:t>The major process that consumed most of the energy are;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Preparation of Material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Calendaring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Moulding</a:t>
            </a:r>
            <a:r>
              <a:rPr lang="en-US" dirty="0" smtClean="0"/>
              <a:t> and Vulcanization</a:t>
            </a:r>
          </a:p>
          <a:p>
            <a:endParaRPr lang="en-US" dirty="0"/>
          </a:p>
        </p:txBody>
      </p:sp>
      <p:pic>
        <p:nvPicPr>
          <p:cNvPr id="1026" name="Picture 2" descr="Why You Must Take Tyre Bubbles Seriously - Darra Tyres, Brisb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686" y="1158877"/>
            <a:ext cx="4383314" cy="260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yre Safety Month 2019 - Key Points for Proper Tyre Repair - TECH Eur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686" y="3762103"/>
            <a:ext cx="4383314" cy="291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102" y="0"/>
            <a:ext cx="2495898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7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30" y="232229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Preparation of Material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8877"/>
            <a:ext cx="7678056" cy="11721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 the preparation of materials, 0.65KWh of electrical energy is required per kilogram(kg) of  </a:t>
            </a:r>
            <a:r>
              <a:rPr lang="en-US" dirty="0" err="1" smtClean="0"/>
              <a:t>tyre</a:t>
            </a:r>
            <a:r>
              <a:rPr lang="en-US" dirty="0" smtClean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102" y="0"/>
            <a:ext cx="2495898" cy="1162212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904970"/>
              </p:ext>
            </p:extLst>
          </p:nvPr>
        </p:nvGraphicFramePr>
        <p:xfrm>
          <a:off x="492369" y="2476137"/>
          <a:ext cx="6344529" cy="369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2" descr="Amazing Car and Tractor Tire Manufacturing Process | Old Tires Retreaded  Process - YouTu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809" y="1158877"/>
            <a:ext cx="4658191" cy="251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3808" y="3816812"/>
            <a:ext cx="4658191" cy="251811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22917" y="6175717"/>
            <a:ext cx="1796751" cy="55205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Ref: U.S. DOE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33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30" y="232229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Calendaring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30" y="1158877"/>
            <a:ext cx="7678056" cy="3577773"/>
          </a:xfrm>
        </p:spPr>
        <p:txBody>
          <a:bodyPr>
            <a:normAutofit/>
          </a:bodyPr>
          <a:lstStyle/>
          <a:p>
            <a:r>
              <a:rPr lang="en-US" dirty="0" smtClean="0"/>
              <a:t>For the calendaring, 0.77kWh </a:t>
            </a:r>
            <a:r>
              <a:rPr lang="en-US" dirty="0"/>
              <a:t>of electrical energy is required per </a:t>
            </a:r>
            <a:r>
              <a:rPr lang="en-US" dirty="0" smtClean="0"/>
              <a:t>kilogram(kg</a:t>
            </a:r>
            <a:r>
              <a:rPr lang="en-US" dirty="0"/>
              <a:t>) of  </a:t>
            </a:r>
            <a:r>
              <a:rPr lang="en-US" dirty="0" err="1"/>
              <a:t>tyre</a:t>
            </a:r>
            <a:r>
              <a:rPr lang="en-US" dirty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102" y="0"/>
            <a:ext cx="2495898" cy="1162212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979229"/>
              </p:ext>
            </p:extLst>
          </p:nvPr>
        </p:nvGraphicFramePr>
        <p:xfrm>
          <a:off x="492369" y="2476137"/>
          <a:ext cx="6344529" cy="369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 descr="4 Roll Rubber Calender Tyre Fabric Machine Production Line - Buy 4 Roll  Rubber Calender Tyre Fabric Machine Production Line,Tyre Fabric Production  Line,Rubber Production Line Product on Alibaba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687" y="1158876"/>
            <a:ext cx="4383314" cy="241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ustom Textile Calendering Services From Hoosier Racing Ti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686" y="3634788"/>
            <a:ext cx="4438201" cy="241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008999" y="6175717"/>
            <a:ext cx="1796751" cy="55205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Ref: U.S. DOE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19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30" y="232229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Moulding</a:t>
            </a:r>
            <a:r>
              <a:rPr lang="en-US" b="1" dirty="0" smtClean="0">
                <a:solidFill>
                  <a:srgbClr val="FF0000"/>
                </a:solidFill>
              </a:rPr>
              <a:t> and Vulcanization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30" y="1158878"/>
            <a:ext cx="7678056" cy="131726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For the </a:t>
            </a:r>
            <a:r>
              <a:rPr lang="en-US" dirty="0" err="1"/>
              <a:t>moulding</a:t>
            </a:r>
            <a:r>
              <a:rPr lang="en-US" dirty="0"/>
              <a:t> and vulcanization, </a:t>
            </a:r>
            <a:r>
              <a:rPr lang="en-US" b="1" dirty="0"/>
              <a:t>2.54kWh</a:t>
            </a:r>
            <a:r>
              <a:rPr lang="en-US" dirty="0"/>
              <a:t> of electrical energy is required per kilogram(kg) of </a:t>
            </a:r>
            <a:r>
              <a:rPr lang="en-US" dirty="0" err="1"/>
              <a:t>tyre</a:t>
            </a:r>
            <a:endParaRPr lang="en-US" dirty="0"/>
          </a:p>
          <a:p>
            <a:r>
              <a:rPr lang="en-US" dirty="0"/>
              <a:t>Similarly, </a:t>
            </a:r>
            <a:r>
              <a:rPr lang="en-US" b="1" dirty="0" smtClean="0"/>
              <a:t>2,221kcal</a:t>
            </a:r>
            <a:r>
              <a:rPr lang="en-US" dirty="0" smtClean="0"/>
              <a:t> </a:t>
            </a:r>
            <a:r>
              <a:rPr lang="en-US" dirty="0"/>
              <a:t>of thermal energy is required per kilogram of </a:t>
            </a:r>
            <a:r>
              <a:rPr lang="en-US" dirty="0" err="1"/>
              <a:t>tyre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102" y="0"/>
            <a:ext cx="2495898" cy="1162212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6123701"/>
              </p:ext>
            </p:extLst>
          </p:nvPr>
        </p:nvGraphicFramePr>
        <p:xfrm>
          <a:off x="492369" y="2476137"/>
          <a:ext cx="6344529" cy="369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6" name="Picture 4" descr="Tyre vulcanization mould. | Download Scientific Dia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136" y="1260151"/>
            <a:ext cx="4409864" cy="243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inc in Tyres &amp; Rubbers - EverZin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136" y="3748394"/>
            <a:ext cx="4409864" cy="259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008999" y="6175717"/>
            <a:ext cx="1796751" cy="55205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Ref: U.S. DOE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18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2296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Potential Benefits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11" y="1230924"/>
            <a:ext cx="7410658" cy="44252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Indicative cost saving for 1 Ton per hour of condensate for 300 days operation is approximately Pak Rupees Two Million </a:t>
            </a:r>
            <a:r>
              <a:rPr lang="en-US" sz="2400" b="1" dirty="0"/>
              <a:t>(2,000,000</a:t>
            </a:r>
            <a:r>
              <a:rPr lang="en-US" sz="2400" b="1" dirty="0" smtClean="0"/>
              <a:t>).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A </a:t>
            </a:r>
            <a:r>
              <a:rPr lang="en-US" sz="2400" dirty="0"/>
              <a:t>2 % saving of connected load of </a:t>
            </a:r>
            <a:r>
              <a:rPr lang="en-US" sz="2400" dirty="0" smtClean="0"/>
              <a:t>1765Amps or 1500KVA system </a:t>
            </a:r>
            <a:r>
              <a:rPr lang="en-US" sz="2400" dirty="0"/>
              <a:t>shall be around T</a:t>
            </a:r>
            <a:r>
              <a:rPr lang="en-US" sz="2400" dirty="0" smtClean="0"/>
              <a:t>wo Million and three hundred thousand Pak </a:t>
            </a:r>
            <a:r>
              <a:rPr lang="en-US" sz="2400" dirty="0"/>
              <a:t>Rupees </a:t>
            </a:r>
            <a:r>
              <a:rPr lang="en-US" sz="2400" b="1" dirty="0" smtClean="0"/>
              <a:t>(2,300,000/-) </a:t>
            </a:r>
            <a:r>
              <a:rPr lang="en-US" sz="2400" dirty="0" smtClean="0"/>
              <a:t>annually. 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Up </a:t>
            </a:r>
            <a:r>
              <a:rPr lang="en-US" sz="2400" dirty="0"/>
              <a:t>to </a:t>
            </a:r>
            <a:r>
              <a:rPr lang="en-US" sz="2400" b="1" dirty="0"/>
              <a:t>95% </a:t>
            </a:r>
            <a:r>
              <a:rPr lang="en-US" sz="2400" dirty="0"/>
              <a:t>of a motor’s costs can be attributed to the energy it </a:t>
            </a:r>
            <a:r>
              <a:rPr lang="en-US" sz="2400" dirty="0" smtClean="0"/>
              <a:t>consumes and the maintenance expenses </a:t>
            </a:r>
            <a:r>
              <a:rPr lang="en-US" sz="2400" dirty="0"/>
              <a:t>over its lifetime, while only around </a:t>
            </a:r>
            <a:r>
              <a:rPr lang="en-US" sz="2400" b="1" dirty="0"/>
              <a:t>5% </a:t>
            </a:r>
            <a:r>
              <a:rPr lang="en-US" sz="2400" dirty="0"/>
              <a:t>of a motor’s costs are typically attributed to its </a:t>
            </a:r>
            <a:r>
              <a:rPr lang="en-US" sz="2400" dirty="0" smtClean="0"/>
              <a:t>purchase</a:t>
            </a:r>
            <a:r>
              <a:rPr lang="en-US" sz="2400" dirty="0"/>
              <a:t> </a:t>
            </a:r>
            <a:r>
              <a:rPr lang="en-US" sz="2400" dirty="0" smtClean="0"/>
              <a:t>and installation</a:t>
            </a:r>
            <a:endParaRPr lang="en-US" sz="2400" dirty="0" smtClean="0">
              <a:solidFill>
                <a:schemeClr val="dk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948" y="1162212"/>
            <a:ext cx="4548052" cy="2475095"/>
          </a:xfrm>
          <a:prstGeom prst="rect">
            <a:avLst/>
          </a:prstGeom>
        </p:spPr>
      </p:pic>
      <p:pic>
        <p:nvPicPr>
          <p:cNvPr id="5" name="Picture 4" descr="Why The Hospitality Industry Needs To Save Energy (And 3 Easy Ways To Do It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948" y="3706019"/>
            <a:ext cx="4548052" cy="265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102" y="0"/>
            <a:ext cx="2495898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8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A521EB-9D1C-45AE-9938-BB5A5255D008}"/>
              </a:ext>
            </a:extLst>
          </p:cNvPr>
          <p:cNvSpPr txBox="1"/>
          <p:nvPr/>
        </p:nvSpPr>
        <p:spPr>
          <a:xfrm>
            <a:off x="2575654" y="747864"/>
            <a:ext cx="7394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Definition of Energy Audit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A2C693-E964-43E2-A825-D82846AF294B}"/>
              </a:ext>
            </a:extLst>
          </p:cNvPr>
          <p:cNvSpPr txBox="1"/>
          <p:nvPr/>
        </p:nvSpPr>
        <p:spPr>
          <a:xfrm>
            <a:off x="261257" y="1749288"/>
            <a:ext cx="1132549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Primary objective is to reduce energy consumption per unit of product output or to lower operating costs.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This entails verification, </a:t>
            </a:r>
            <a:r>
              <a:rPr lang="en-US" sz="2800" dirty="0" smtClean="0"/>
              <a:t>monitoring, analysis </a:t>
            </a:r>
            <a:r>
              <a:rPr lang="en-US" sz="2800" dirty="0"/>
              <a:t>of </a:t>
            </a:r>
            <a:r>
              <a:rPr lang="en-US" sz="2800" dirty="0" smtClean="0"/>
              <a:t>production, sources and uses of </a:t>
            </a:r>
            <a:r>
              <a:rPr lang="en-US" sz="2800" dirty="0"/>
              <a:t>energy at an establishment.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whole process is </a:t>
            </a:r>
            <a:r>
              <a:rPr lang="en-US" sz="2800" dirty="0" smtClean="0"/>
              <a:t>documented </a:t>
            </a:r>
            <a:r>
              <a:rPr lang="en-US" sz="2800" dirty="0"/>
              <a:t>through submission of a technical report.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technical report </a:t>
            </a:r>
            <a:r>
              <a:rPr lang="en-US" sz="2800" dirty="0" smtClean="0"/>
              <a:t> </a:t>
            </a:r>
            <a:r>
              <a:rPr lang="en-US" sz="2800" dirty="0"/>
              <a:t>gives recommendations for improving energy efficiency along with an action </a:t>
            </a:r>
            <a:r>
              <a:rPr lang="en-US" sz="2800" dirty="0" smtClean="0"/>
              <a:t>plan.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technical report </a:t>
            </a:r>
            <a:r>
              <a:rPr lang="en-US" sz="2800" dirty="0" smtClean="0"/>
              <a:t> also includes recommendations </a:t>
            </a:r>
            <a:r>
              <a:rPr lang="en-US" sz="2800" dirty="0"/>
              <a:t>based </a:t>
            </a:r>
            <a:r>
              <a:rPr lang="en-US" sz="2800" dirty="0" smtClean="0"/>
              <a:t>on the </a:t>
            </a:r>
            <a:r>
              <a:rPr lang="en-US" sz="2800" dirty="0"/>
              <a:t>cost benefit analysis of the available data.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102" y="0"/>
            <a:ext cx="2495898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7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D847F5-7C8C-4DA2-B1FE-9C9B88F9AB5E}"/>
              </a:ext>
            </a:extLst>
          </p:cNvPr>
          <p:cNvSpPr txBox="1"/>
          <p:nvPr/>
        </p:nvSpPr>
        <p:spPr>
          <a:xfrm>
            <a:off x="3644349" y="114249"/>
            <a:ext cx="4452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Why Energy Audit?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4F2E52-4155-4D4E-8277-535161E15544}"/>
              </a:ext>
            </a:extLst>
          </p:cNvPr>
          <p:cNvSpPr txBox="1"/>
          <p:nvPr/>
        </p:nvSpPr>
        <p:spPr>
          <a:xfrm>
            <a:off x="130629" y="904271"/>
            <a:ext cx="77462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Energy </a:t>
            </a:r>
            <a:r>
              <a:rPr lang="en-US" sz="2800" dirty="0" smtClean="0"/>
              <a:t>(Electrical </a:t>
            </a:r>
            <a:r>
              <a:rPr lang="en-US" sz="2800" dirty="0"/>
              <a:t>and </a:t>
            </a:r>
            <a:r>
              <a:rPr lang="en-US" sz="2800" dirty="0" smtClean="0"/>
              <a:t>Thermal</a:t>
            </a:r>
            <a:r>
              <a:rPr lang="en-US" sz="2800" dirty="0"/>
              <a:t>) expenses are among the </a:t>
            </a:r>
            <a:r>
              <a:rPr lang="en-US" sz="2800" b="1" dirty="0" smtClean="0"/>
              <a:t>three (3) </a:t>
            </a:r>
            <a:r>
              <a:rPr lang="en-US" sz="2800" dirty="0"/>
              <a:t>top operating expenses of a manufacturing operation.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Energy is considered as the top </a:t>
            </a:r>
            <a:r>
              <a:rPr lang="en-US" sz="2800" dirty="0" smtClean="0"/>
              <a:t>ranking area for the </a:t>
            </a:r>
            <a:r>
              <a:rPr lang="en-US" sz="2800" dirty="0"/>
              <a:t>cost reduction.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Energy audit is the first step towards a </a:t>
            </a:r>
            <a:r>
              <a:rPr lang="en-US" sz="2800" dirty="0" smtClean="0"/>
              <a:t>operational excellence culture </a:t>
            </a:r>
            <a:r>
              <a:rPr lang="en-US" sz="2800" dirty="0"/>
              <a:t>in the </a:t>
            </a:r>
            <a:r>
              <a:rPr lang="en-US" sz="2800" dirty="0" smtClean="0"/>
              <a:t>organization.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Energy audit </a:t>
            </a:r>
            <a:r>
              <a:rPr lang="en-US" sz="2800" dirty="0" smtClean="0"/>
              <a:t>provides </a:t>
            </a:r>
            <a:r>
              <a:rPr lang="en-US" sz="2800" dirty="0"/>
              <a:t>a bench mark for managing energy in the organization</a:t>
            </a:r>
            <a:r>
              <a:rPr lang="en-US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Energy optimization leads to a sustainable and green planet by reducing carbon footprints.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102" y="0"/>
            <a:ext cx="2495898" cy="1162212"/>
          </a:xfrm>
          <a:prstGeom prst="rect">
            <a:avLst/>
          </a:prstGeom>
        </p:spPr>
      </p:pic>
      <p:pic>
        <p:nvPicPr>
          <p:cNvPr id="4098" name="Picture 2" descr="But Why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079" y="1907177"/>
            <a:ext cx="3935186" cy="393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5345" y="3713013"/>
            <a:ext cx="1026969" cy="15378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2314" y="3713013"/>
            <a:ext cx="1026969" cy="15378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8836" y="3713013"/>
            <a:ext cx="1026969" cy="153785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616204" y="3713013"/>
            <a:ext cx="3189601" cy="9975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smtClean="0">
                <a:latin typeface="Arial Rounded MT Bold" panose="020F0704030504030204" pitchFamily="34" charset="0"/>
              </a:rPr>
              <a:t>BUT WHY?</a:t>
            </a:r>
            <a:endParaRPr lang="en-US" sz="44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81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9F6B5D-E374-4995-A04F-B46B37A5BB9E}"/>
              </a:ext>
            </a:extLst>
          </p:cNvPr>
          <p:cNvSpPr txBox="1"/>
          <p:nvPr/>
        </p:nvSpPr>
        <p:spPr>
          <a:xfrm>
            <a:off x="2995370" y="581106"/>
            <a:ext cx="6202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Types of Energy Audit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E0E8C9-5711-428F-94DB-8BB3D601F480}"/>
              </a:ext>
            </a:extLst>
          </p:cNvPr>
          <p:cNvSpPr txBox="1"/>
          <p:nvPr/>
        </p:nvSpPr>
        <p:spPr>
          <a:xfrm>
            <a:off x="43541" y="1634030"/>
            <a:ext cx="6597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1- Preliminary energy audit</a:t>
            </a:r>
          </a:p>
          <a:p>
            <a:r>
              <a:rPr lang="en-US" sz="3200" dirty="0"/>
              <a:t>2- Targeted energy audit</a:t>
            </a:r>
          </a:p>
          <a:p>
            <a:r>
              <a:rPr lang="en-US" sz="3200" dirty="0"/>
              <a:t>3- Detailed energy audit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102" y="0"/>
            <a:ext cx="2495898" cy="11622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9714" y="3692281"/>
            <a:ext cx="2782388" cy="411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1-</a:t>
            </a:r>
            <a:r>
              <a:rPr lang="en-US" dirty="0"/>
              <a:t> Preliminary energy audit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021122" y="3664041"/>
            <a:ext cx="2617114" cy="411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r>
              <a:rPr lang="en-US" dirty="0" smtClean="0"/>
              <a:t>- Detailed </a:t>
            </a:r>
            <a:r>
              <a:rPr lang="en-US" dirty="0"/>
              <a:t>energy audit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82" name="Picture 10" descr="How to Become a Power Plant Oper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3896"/>
            <a:ext cx="4247228" cy="254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team and Condensate Leak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54" y="4081781"/>
            <a:ext cx="3764293" cy="25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alvert Cliffs Nuclear Power Plant Tour - NARU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974" y="4081781"/>
            <a:ext cx="3969026" cy="25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056213" y="3664041"/>
            <a:ext cx="2617114" cy="411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2- Targeted </a:t>
            </a:r>
            <a:r>
              <a:rPr lang="en-US" dirty="0"/>
              <a:t>energy audit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14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25457C-380C-4600-9D97-3C11B54F8230}"/>
              </a:ext>
            </a:extLst>
          </p:cNvPr>
          <p:cNvSpPr txBox="1"/>
          <p:nvPr/>
        </p:nvSpPr>
        <p:spPr>
          <a:xfrm>
            <a:off x="583664" y="101284"/>
            <a:ext cx="10859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Preliminary Energy Audit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C2B130-D9F8-47DB-8D3D-337820217ABD}"/>
              </a:ext>
            </a:extLst>
          </p:cNvPr>
          <p:cNvSpPr txBox="1"/>
          <p:nvPr/>
        </p:nvSpPr>
        <p:spPr>
          <a:xfrm>
            <a:off x="113211" y="812743"/>
            <a:ext cx="901772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Preliminary energy audit uses existing or easily obtained data</a:t>
            </a:r>
            <a:r>
              <a:rPr lang="en-US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An overview of the prevailing practices with respect to plant and equipment operation and maintenance (O&amp;M).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Identifies and documents the existing energy consumption </a:t>
            </a:r>
            <a:r>
              <a:rPr lang="en-US" sz="2800" dirty="0" smtClean="0"/>
              <a:t>area </a:t>
            </a:r>
            <a:r>
              <a:rPr lang="en-US" sz="2800" dirty="0"/>
              <a:t>in the facility.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Estimates the scope of savings based on rule of thumb.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Lists down the most prominent areas of attention.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Identify </a:t>
            </a:r>
            <a:r>
              <a:rPr lang="en-US" sz="2800" dirty="0"/>
              <a:t>immediate </a:t>
            </a:r>
            <a:r>
              <a:rPr lang="en-US" sz="2800" dirty="0" smtClean="0"/>
              <a:t>areas </a:t>
            </a:r>
            <a:r>
              <a:rPr lang="en-US" sz="2800" dirty="0"/>
              <a:t>of improvement with low cost or no cost.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Sets a reference point.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Identifies </a:t>
            </a:r>
            <a:r>
              <a:rPr lang="en-US" sz="2800" dirty="0" smtClean="0"/>
              <a:t>area </a:t>
            </a:r>
            <a:r>
              <a:rPr lang="en-US" sz="2800" dirty="0"/>
              <a:t>for more detailed study and </a:t>
            </a:r>
            <a:r>
              <a:rPr lang="en-US" sz="2800" dirty="0" smtClean="0"/>
              <a:t>measurement</a:t>
            </a:r>
            <a:r>
              <a:rPr lang="en-US" sz="2800" dirty="0"/>
              <a:t>.</a:t>
            </a:r>
          </a:p>
        </p:txBody>
      </p:sp>
      <p:pic>
        <p:nvPicPr>
          <p:cNvPr id="5124" name="Picture 4" descr="Power plant and calculations: Thumb rules for power pla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417" y="2820054"/>
            <a:ext cx="1775954" cy="170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-1765" b="9646"/>
          <a:stretch/>
        </p:blipFill>
        <p:spPr>
          <a:xfrm>
            <a:off x="9523417" y="681779"/>
            <a:ext cx="2057400" cy="2044431"/>
          </a:xfrm>
          <a:prstGeom prst="rect">
            <a:avLst/>
          </a:prstGeom>
        </p:spPr>
      </p:pic>
      <p:pic>
        <p:nvPicPr>
          <p:cNvPr id="5128" name="Picture 8" descr="Personal Improvement Line Icon Concept. Personal Improvement Vector Linear  Illustration, Symbol, Sign Stock Vector - Illustration of efficiency,  leadership: 13253989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417" y="4712658"/>
            <a:ext cx="2145342" cy="214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102" y="0"/>
            <a:ext cx="2495898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F13401-DDCD-46DE-AE16-892E07319B41}"/>
              </a:ext>
            </a:extLst>
          </p:cNvPr>
          <p:cNvSpPr txBox="1"/>
          <p:nvPr/>
        </p:nvSpPr>
        <p:spPr>
          <a:xfrm>
            <a:off x="444137" y="141798"/>
            <a:ext cx="11181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Targeted Energy Audit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F0FD9B-EC1E-4CC2-813B-EE8D1B13912D}"/>
              </a:ext>
            </a:extLst>
          </p:cNvPr>
          <p:cNvSpPr txBox="1"/>
          <p:nvPr/>
        </p:nvSpPr>
        <p:spPr>
          <a:xfrm>
            <a:off x="169816" y="775066"/>
            <a:ext cx="711925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Focused and detailed study of areas highlighted in the preliminary audit to identify  the Energy </a:t>
            </a:r>
            <a:r>
              <a:rPr lang="en-US" sz="2800" dirty="0"/>
              <a:t>Efficiency and </a:t>
            </a:r>
            <a:r>
              <a:rPr lang="en-US" sz="2800" dirty="0" smtClean="0"/>
              <a:t>Cost </a:t>
            </a:r>
            <a:r>
              <a:rPr lang="en-US" sz="2800" dirty="0"/>
              <a:t>Reduction </a:t>
            </a:r>
            <a:r>
              <a:rPr lang="en-US" sz="2800" dirty="0" smtClean="0"/>
              <a:t>Opportunities in:</a:t>
            </a:r>
          </a:p>
          <a:p>
            <a:pPr marL="1485900" lvl="2" indent="-571500">
              <a:buSzPct val="98000"/>
              <a:buFont typeface="Courier New" panose="02070309020205020404" pitchFamily="49" charset="0"/>
              <a:buChar char="o"/>
            </a:pPr>
            <a:r>
              <a:rPr lang="en-US" sz="2800" dirty="0" smtClean="0"/>
              <a:t>Steam systems</a:t>
            </a:r>
          </a:p>
          <a:p>
            <a:pPr marL="1485900" lvl="2" indent="-571500">
              <a:buSzPct val="98000"/>
              <a:buFont typeface="Courier New" panose="02070309020205020404" pitchFamily="49" charset="0"/>
              <a:buChar char="o"/>
            </a:pPr>
            <a:r>
              <a:rPr lang="en-US" sz="2800" dirty="0" smtClean="0"/>
              <a:t>Process </a:t>
            </a:r>
            <a:r>
              <a:rPr lang="en-US" sz="2800" dirty="0"/>
              <a:t>heating </a:t>
            </a:r>
            <a:r>
              <a:rPr lang="en-US" sz="2800" dirty="0" smtClean="0"/>
              <a:t>systems</a:t>
            </a:r>
          </a:p>
          <a:p>
            <a:pPr marL="1485900" lvl="2" indent="-571500">
              <a:buSzPct val="98000"/>
              <a:buFont typeface="Courier New" panose="02070309020205020404" pitchFamily="49" charset="0"/>
              <a:buChar char="o"/>
            </a:pPr>
            <a:r>
              <a:rPr lang="en-US" sz="2800" dirty="0"/>
              <a:t>Electric motor systems </a:t>
            </a:r>
          </a:p>
          <a:p>
            <a:pPr marL="1485900" lvl="2" indent="-571500">
              <a:buSzPct val="98000"/>
              <a:buFont typeface="Courier New" panose="02070309020205020404" pitchFamily="49" charset="0"/>
              <a:buChar char="o"/>
            </a:pPr>
            <a:r>
              <a:rPr lang="en-US" sz="2800" dirty="0" smtClean="0"/>
              <a:t>Compressed </a:t>
            </a:r>
            <a:r>
              <a:rPr lang="en-US" sz="2800" dirty="0"/>
              <a:t>air </a:t>
            </a:r>
            <a:r>
              <a:rPr lang="en-US" sz="2800" dirty="0" smtClean="0"/>
              <a:t>systems</a:t>
            </a:r>
          </a:p>
          <a:p>
            <a:pPr marL="1485900" lvl="2" indent="-571500">
              <a:buSzPct val="98000"/>
              <a:buFont typeface="Courier New" panose="02070309020205020404" pitchFamily="49" charset="0"/>
              <a:buChar char="o"/>
            </a:pPr>
            <a:r>
              <a:rPr lang="en-US" sz="2800" dirty="0" smtClean="0"/>
              <a:t>Fan </a:t>
            </a:r>
            <a:r>
              <a:rPr lang="en-US" sz="2800" dirty="0"/>
              <a:t>and pumping systems </a:t>
            </a:r>
            <a:endParaRPr lang="en-US" sz="2800" dirty="0" smtClean="0"/>
          </a:p>
          <a:p>
            <a:pPr marL="1485900" lvl="2" indent="-571500">
              <a:buSzPct val="98000"/>
              <a:buFont typeface="Courier New" panose="02070309020205020404" pitchFamily="49" charset="0"/>
              <a:buChar char="o"/>
            </a:pPr>
            <a:r>
              <a:rPr lang="en-US" sz="2800" dirty="0" smtClean="0"/>
              <a:t>HVAC systems</a:t>
            </a:r>
          </a:p>
          <a:p>
            <a:pPr marL="1485900" lvl="2" indent="-571500">
              <a:buSzPct val="98000"/>
              <a:buFont typeface="Courier New" panose="02070309020205020404" pitchFamily="49" charset="0"/>
              <a:buChar char="o"/>
            </a:pPr>
            <a:r>
              <a:rPr lang="en-US" sz="2800" dirty="0" smtClean="0"/>
              <a:t>Lighting </a:t>
            </a:r>
            <a:r>
              <a:rPr lang="en-US" sz="2800" dirty="0"/>
              <a:t>systems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Targeted </a:t>
            </a:r>
            <a:r>
              <a:rPr lang="en-US" sz="2800" dirty="0" smtClean="0"/>
              <a:t>audits also identifies multiple options supported by cost benefit analysis.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02" y="1748117"/>
            <a:ext cx="4607198" cy="44044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102" y="0"/>
            <a:ext cx="2495898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A4AEAE-5D93-41A1-BCCB-16170D92B7C3}"/>
              </a:ext>
            </a:extLst>
          </p:cNvPr>
          <p:cNvSpPr txBox="1"/>
          <p:nvPr/>
        </p:nvSpPr>
        <p:spPr>
          <a:xfrm>
            <a:off x="457201" y="185530"/>
            <a:ext cx="10842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Detailed Energy Audits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64640A-1078-424F-8A71-B09C2EDBE096}"/>
              </a:ext>
            </a:extLst>
          </p:cNvPr>
          <p:cNvSpPr txBox="1"/>
          <p:nvPr/>
        </p:nvSpPr>
        <p:spPr>
          <a:xfrm>
            <a:off x="185531" y="1017391"/>
            <a:ext cx="804708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This consists of a detailed </a:t>
            </a:r>
            <a:r>
              <a:rPr lang="en-US" sz="2800" dirty="0" smtClean="0"/>
              <a:t>inspection, </a:t>
            </a:r>
            <a:r>
              <a:rPr lang="en-US" sz="2800" dirty="0"/>
              <a:t>survey and analysis of energy flows for energy </a:t>
            </a:r>
            <a:r>
              <a:rPr lang="en-US" sz="2800" dirty="0" smtClean="0"/>
              <a:t>conservation (recycling streams) </a:t>
            </a:r>
            <a:r>
              <a:rPr lang="en-US" sz="2800" dirty="0"/>
              <a:t>in the facility.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This includes all the processes and systems, plants and equipment that consume </a:t>
            </a:r>
            <a:r>
              <a:rPr lang="en-US" sz="2800" dirty="0" smtClean="0"/>
              <a:t>energy.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details provide data analysis in a holistic manner and pin point the areas of energy optimization in line with the business execution strategy of the enterprise.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 detailed action plan consisting of short, medium and long term actions and the related cost benefit analysis </a:t>
            </a:r>
            <a:r>
              <a:rPr lang="en-US" sz="2800" dirty="0" smtClean="0"/>
              <a:t>will be provided.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102" y="0"/>
            <a:ext cx="2495898" cy="1162212"/>
          </a:xfrm>
          <a:prstGeom prst="rect">
            <a:avLst/>
          </a:prstGeom>
        </p:spPr>
      </p:pic>
      <p:pic>
        <p:nvPicPr>
          <p:cNvPr id="11266" name="Picture 2" descr="Energy Consumption Optimization | DataProph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614" y="1958060"/>
            <a:ext cx="3877994" cy="316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92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D847F5-7C8C-4DA2-B1FE-9C9B88F9AB5E}"/>
              </a:ext>
            </a:extLst>
          </p:cNvPr>
          <p:cNvSpPr txBox="1"/>
          <p:nvPr/>
        </p:nvSpPr>
        <p:spPr>
          <a:xfrm>
            <a:off x="767638" y="562047"/>
            <a:ext cx="8523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General Guidelines for Sustaining Efficient Energy Culture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4F2E52-4155-4D4E-8277-535161E15544}"/>
              </a:ext>
            </a:extLst>
          </p:cNvPr>
          <p:cNvSpPr txBox="1"/>
          <p:nvPr/>
        </p:nvSpPr>
        <p:spPr>
          <a:xfrm>
            <a:off x="117567" y="2088543"/>
            <a:ext cx="72890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Understand </a:t>
            </a:r>
            <a:r>
              <a:rPr lang="en-US" sz="2800" dirty="0"/>
              <a:t>your energy use. 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Set </a:t>
            </a:r>
            <a:r>
              <a:rPr lang="en-US" sz="2800" dirty="0"/>
              <a:t>goals. Assess plants for energy savings. 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Set </a:t>
            </a:r>
            <a:r>
              <a:rPr lang="en-US" sz="2800" dirty="0"/>
              <a:t>a plan for improvement. 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Develop </a:t>
            </a:r>
            <a:r>
              <a:rPr lang="en-US" sz="2800" dirty="0"/>
              <a:t>good operations and maintenance practices.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Track </a:t>
            </a:r>
            <a:r>
              <a:rPr lang="en-US" sz="2800" dirty="0"/>
              <a:t>and benchmark energy use. 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Encourage </a:t>
            </a:r>
            <a:r>
              <a:rPr lang="en-US" sz="2800" dirty="0"/>
              <a:t>behavior changes and engage employees. 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Recognize </a:t>
            </a:r>
            <a:r>
              <a:rPr lang="en-US" sz="2800" dirty="0"/>
              <a:t>and reward energy achievements 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102" y="0"/>
            <a:ext cx="2495898" cy="1162212"/>
          </a:xfrm>
          <a:prstGeom prst="rect">
            <a:avLst/>
          </a:prstGeom>
        </p:spPr>
      </p:pic>
      <p:pic>
        <p:nvPicPr>
          <p:cNvPr id="5" name="Picture 2" descr="ISM Code related guidelines issued by IMO - SAFETY4S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092" y="1893671"/>
            <a:ext cx="4145280" cy="347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25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22514"/>
            <a:ext cx="9144000" cy="79579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Tyre</a:t>
            </a:r>
            <a:r>
              <a:rPr lang="en-US" b="1" dirty="0" smtClean="0">
                <a:solidFill>
                  <a:srgbClr val="FF0000"/>
                </a:solidFill>
              </a:rPr>
              <a:t> Manufacturing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pic>
        <p:nvPicPr>
          <p:cNvPr id="2050" name="Picture 2" descr="TATNEFT will promote the development of the tyre business in Kazakhst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12192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102" y="0"/>
            <a:ext cx="2495898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5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819</Words>
  <Application>Microsoft Office PowerPoint</Application>
  <PresentationFormat>Widescreen</PresentationFormat>
  <Paragraphs>99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Rounded MT Bold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Tyre Manufacturing</vt:lpstr>
      <vt:lpstr>Major processes </vt:lpstr>
      <vt:lpstr>Tyre manufacturing process flow diagram </vt:lpstr>
      <vt:lpstr>Energy Supply for mixing and compounding</vt:lpstr>
      <vt:lpstr>Major Energy Consumption Processes </vt:lpstr>
      <vt:lpstr>Preparation of Material</vt:lpstr>
      <vt:lpstr>Calendaring</vt:lpstr>
      <vt:lpstr>Moulding and Vulcanization</vt:lpstr>
      <vt:lpstr>Potential Benefits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Umer Habib</dc:creator>
  <cp:lastModifiedBy>Umer Habib</cp:lastModifiedBy>
  <cp:revision>33</cp:revision>
  <dcterms:created xsi:type="dcterms:W3CDTF">2022-09-20T14:57:30Z</dcterms:created>
  <dcterms:modified xsi:type="dcterms:W3CDTF">2022-09-22T13:38:45Z</dcterms:modified>
</cp:coreProperties>
</file>